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7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2E9D-774E-48D0-8BE1-BDFEE2A291A4}" type="datetimeFigureOut">
              <a:rPr lang="en-GB" smtClean="0"/>
              <a:t>04/08/2017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0D584-D5B0-4135-B21B-918E023A83C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8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C8D2DE61-9923-449C-95B1-DC315CDA93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0A799EE4-DC9E-4DD2-AFF8-3DDF09B174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6B9A1E5-65AD-4497-99AB-FC7247816A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8EC700-2D5B-4716-9F19-F9F167F6FAD8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130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6A02F227-2CAF-4872-BBED-56CB864F96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DF2CA262-CD79-461B-A1EA-0342DEB46C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BD5F2172-0C1A-4063-892C-7A3FC41020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0A8F6D-46F9-481A-9F5D-C45CCAD68985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97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28.pn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2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 ?><Relationships xmlns="http://schemas.openxmlformats.org/package/2006/relationships"><Relationship Id="rId3" Target="../media/image33.jpeg" Type="http://schemas.openxmlformats.org/officeDocument/2006/relationships/image"/><Relationship Id="rId2" Target="../media/image3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esther.muthoni\Local Settings\Temp\Temporary Directory 6 for GDC New Logos.zip\GDC New Logos\GDC New Logo - Aug 2012.jpg">
            <a:extLst>
              <a:ext uri="{FF2B5EF4-FFF2-40B4-BE49-F238E27FC236}">
                <a16:creationId xmlns:a16="http://schemas.microsoft.com/office/drawing/2014/main" id="{1EEE3D45-D8B2-40C0-8D98-DCC0C4F1A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7" t="14926" r="13200" b="20393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918D1C9-79DB-402C-B015-0B8449DD5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E2120867-A246-4AF7-9AE0-F38F5373E5E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FCCB736-E08E-4D14-BE75-AEA220984AA3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6149" name="Picture 7" descr="C:\Documents and Settings\admin\Desktop\charlote\mascot.jpg">
            <a:extLst>
              <a:ext uri="{FF2B5EF4-FFF2-40B4-BE49-F238E27FC236}">
                <a16:creationId xmlns:a16="http://schemas.microsoft.com/office/drawing/2014/main" id="{7F39F67D-7436-46CB-B7C6-8CC9498F5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13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>
            <a:extLst>
              <a:ext uri="{FF2B5EF4-FFF2-40B4-BE49-F238E27FC236}">
                <a16:creationId xmlns:a16="http://schemas.microsoft.com/office/drawing/2014/main" id="{FA38E578-5BD2-475D-B4BD-533ACF9C9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2295525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br>
              <a:rPr lang="en-GB" alt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>
                <a:solidFill>
                  <a:srgbClr val="C00000"/>
                </a:solidFill>
              </a:rPr>
              <a:t>Operation of a Co-composting facility</a:t>
            </a:r>
          </a:p>
        </p:txBody>
      </p:sp>
    </p:spTree>
    <p:extLst>
      <p:ext uri="{BB962C8B-B14F-4D97-AF65-F5344CB8AC3E}">
        <p14:creationId xmlns:p14="http://schemas.microsoft.com/office/powerpoint/2010/main" val="788872544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986667B9-6348-47AE-94A4-514257B0956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8E1B6C0-6154-4EF1-9AD4-08BD4302672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7411" name="Picture 5">
            <a:extLst>
              <a:ext uri="{FF2B5EF4-FFF2-40B4-BE49-F238E27FC236}">
                <a16:creationId xmlns:a16="http://schemas.microsoft.com/office/drawing/2014/main" id="{C5C7FC08-8470-43B4-9C8E-AF40989DE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99" y="1609725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6">
            <a:extLst>
              <a:ext uri="{FF2B5EF4-FFF2-40B4-BE49-F238E27FC236}">
                <a16:creationId xmlns:a16="http://schemas.microsoft.com/office/drawing/2014/main" id="{19D60F72-F953-4787-9A83-0EB64CAC9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099" y="152400"/>
            <a:ext cx="35814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itle 1">
            <a:extLst>
              <a:ext uri="{FF2B5EF4-FFF2-40B4-BE49-F238E27FC236}">
                <a16:creationId xmlns:a16="http://schemas.microsoft.com/office/drawing/2014/main" id="{AE38FE96-4C9B-4099-8FA2-AA435E2F96EA}"/>
              </a:ext>
            </a:extLst>
          </p:cNvPr>
          <p:cNvSpPr txBox="1">
            <a:spLocks/>
          </p:cNvSpPr>
          <p:nvPr/>
        </p:nvSpPr>
        <p:spPr bwMode="auto">
          <a:xfrm>
            <a:off x="-1392701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Brown waste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17414" name="Picture 13">
            <a:extLst>
              <a:ext uri="{FF2B5EF4-FFF2-40B4-BE49-F238E27FC236}">
                <a16:creationId xmlns:a16="http://schemas.microsoft.com/office/drawing/2014/main" id="{BED7C882-7E7F-44C0-A6C7-8485DDD2E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099" y="3267075"/>
            <a:ext cx="3575050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61339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0E527A08-EEB3-41CF-920A-B89F3F8990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DE16283-6ECC-42D8-A2AF-3A3AC801F73E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5" name="Title 1">
            <a:extLst>
              <a:ext uri="{FF2B5EF4-FFF2-40B4-BE49-F238E27FC236}">
                <a16:creationId xmlns:a16="http://schemas.microsoft.com/office/drawing/2014/main" id="{2935B99C-DB78-4F98-AEDC-37F1274FA5B1}"/>
              </a:ext>
            </a:extLst>
          </p:cNvPr>
          <p:cNvSpPr txBox="1">
            <a:spLocks/>
          </p:cNvSpPr>
          <p:nvPr/>
        </p:nvSpPr>
        <p:spPr bwMode="auto">
          <a:xfrm>
            <a:off x="712764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Composition of a windrow</a:t>
            </a:r>
            <a:br>
              <a:rPr lang="en-ZA" altLang="en-US" sz="4000"/>
            </a:br>
            <a:r>
              <a:rPr lang="en-ZA" altLang="en-US" sz="3200" i="1"/>
              <a:t>User’s guide page 7 and 8</a:t>
            </a:r>
          </a:p>
        </p:txBody>
      </p:sp>
      <p:pic>
        <p:nvPicPr>
          <p:cNvPr id="18436" name="Picture 6">
            <a:extLst>
              <a:ext uri="{FF2B5EF4-FFF2-40B4-BE49-F238E27FC236}">
                <a16:creationId xmlns:a16="http://schemas.microsoft.com/office/drawing/2014/main" id="{FD9E9576-3780-4301-A22F-242CE48F0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64" y="1501775"/>
            <a:ext cx="546893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1E46EF-DD79-40AA-B93D-5310F780FFC6}"/>
              </a:ext>
            </a:extLst>
          </p:cNvPr>
          <p:cNvSpPr txBox="1"/>
          <p:nvPr/>
        </p:nvSpPr>
        <p:spPr>
          <a:xfrm>
            <a:off x="6199164" y="2743200"/>
            <a:ext cx="2895600" cy="1354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Consecutive layers:</a:t>
            </a:r>
            <a:endParaRPr lang="en-ZA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UDDT matter and screening residue (2 cm)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Brown waste (10 cm)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Green waste (5 cm)</a:t>
            </a:r>
          </a:p>
        </p:txBody>
      </p:sp>
      <p:sp>
        <p:nvSpPr>
          <p:cNvPr id="18438" name="TextBox 8">
            <a:extLst>
              <a:ext uri="{FF2B5EF4-FFF2-40B4-BE49-F238E27FC236}">
                <a16:creationId xmlns:a16="http://schemas.microsoft.com/office/drawing/2014/main" id="{DB08B82E-6739-4C61-8F9A-1E825443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64" y="1639888"/>
            <a:ext cx="2895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Dimension: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600">
                <a:latin typeface="Arial" panose="020B0604020202020204" pitchFamily="34" charset="0"/>
              </a:rPr>
              <a:t>Length: 3m ; Width: 2.5m ; Height: 1.6m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190C34-562B-4423-853A-1519DCF4BDC6}"/>
              </a:ext>
            </a:extLst>
          </p:cNvPr>
          <p:cNvSpPr txBox="1"/>
          <p:nvPr/>
        </p:nvSpPr>
        <p:spPr>
          <a:xfrm>
            <a:off x="2236764" y="4957763"/>
            <a:ext cx="7010400" cy="86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Ideal combination to be determined by YOU </a:t>
            </a:r>
            <a:r>
              <a:rPr lang="en-ZA" dirty="0"/>
              <a:t>(trials and errors)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600" dirty="0"/>
              <a:t>Too wet: add more brown waste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600" dirty="0"/>
              <a:t>Too dry: add more green waste</a:t>
            </a:r>
          </a:p>
        </p:txBody>
      </p:sp>
    </p:spTree>
    <p:extLst>
      <p:ext uri="{BB962C8B-B14F-4D97-AF65-F5344CB8AC3E}">
        <p14:creationId xmlns:p14="http://schemas.microsoft.com/office/powerpoint/2010/main" val="152591702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DC062674-1C50-4586-AF9A-4C5C5B8FB0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97A8409-BE68-4355-9BB1-F590BD30F88D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9459" name="Picture 5">
            <a:extLst>
              <a:ext uri="{FF2B5EF4-FFF2-40B4-BE49-F238E27FC236}">
                <a16:creationId xmlns:a16="http://schemas.microsoft.com/office/drawing/2014/main" id="{A0419193-31AB-4270-A8FA-CCC8F372F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997" y="228600"/>
            <a:ext cx="4114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>
            <a:extLst>
              <a:ext uri="{FF2B5EF4-FFF2-40B4-BE49-F238E27FC236}">
                <a16:creationId xmlns:a16="http://schemas.microsoft.com/office/drawing/2014/main" id="{30CAD56F-010E-4C6E-9C61-5FE26F11A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09" y="2045677"/>
            <a:ext cx="3860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itle 1">
            <a:extLst>
              <a:ext uri="{FF2B5EF4-FFF2-40B4-BE49-F238E27FC236}">
                <a16:creationId xmlns:a16="http://schemas.microsoft.com/office/drawing/2014/main" id="{EB1F2C44-0AD4-41C5-B478-F66EB57F0143}"/>
              </a:ext>
            </a:extLst>
          </p:cNvPr>
          <p:cNvSpPr txBox="1">
            <a:spLocks/>
          </p:cNvSpPr>
          <p:nvPr/>
        </p:nvSpPr>
        <p:spPr bwMode="auto">
          <a:xfrm>
            <a:off x="562709" y="381000"/>
            <a:ext cx="4038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 dirty="0"/>
              <a:t>Windrow layers</a:t>
            </a:r>
            <a:br>
              <a:rPr lang="en-ZA" altLang="en-US" sz="3200" dirty="0"/>
            </a:br>
            <a:r>
              <a:rPr lang="en-ZA" altLang="en-US" sz="2400" i="1" dirty="0"/>
              <a:t>Co-composting project in Benin</a:t>
            </a:r>
          </a:p>
        </p:txBody>
      </p:sp>
    </p:spTree>
    <p:extLst>
      <p:ext uri="{BB962C8B-B14F-4D97-AF65-F5344CB8AC3E}">
        <p14:creationId xmlns:p14="http://schemas.microsoft.com/office/powerpoint/2010/main" val="69731380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8CCBE429-AACE-4D26-9B20-6044037DC12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AEE4F439-789F-4097-AA1A-FE6070F77444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3" name="Title 1">
            <a:extLst>
              <a:ext uri="{FF2B5EF4-FFF2-40B4-BE49-F238E27FC236}">
                <a16:creationId xmlns:a16="http://schemas.microsoft.com/office/drawing/2014/main" id="{FE6903A9-F1C4-4EBC-900C-419F74E65017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Windrow turning</a:t>
            </a:r>
            <a:br>
              <a:rPr lang="en-ZA" altLang="en-US" sz="4000"/>
            </a:br>
            <a:r>
              <a:rPr lang="en-ZA" altLang="en-US" sz="3200" i="1"/>
              <a:t>User’s guide page 9 and 10</a:t>
            </a:r>
          </a:p>
        </p:txBody>
      </p:sp>
      <p:pic>
        <p:nvPicPr>
          <p:cNvPr id="20484" name="Picture 6">
            <a:extLst>
              <a:ext uri="{FF2B5EF4-FFF2-40B4-BE49-F238E27FC236}">
                <a16:creationId xmlns:a16="http://schemas.microsoft.com/office/drawing/2014/main" id="{7C96F061-B8D5-411C-A8BB-32AF62496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99" y="1241425"/>
            <a:ext cx="43434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7">
            <a:extLst>
              <a:ext uri="{FF2B5EF4-FFF2-40B4-BE49-F238E27FC236}">
                <a16:creationId xmlns:a16="http://schemas.microsoft.com/office/drawing/2014/main" id="{4156F3CF-8516-4F37-AF21-93F2FFB30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99" y="1522413"/>
            <a:ext cx="4092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 dirty="0">
                <a:latin typeface="Arial" panose="020B0604020202020204" pitchFamily="34" charset="0"/>
              </a:rPr>
              <a:t>Co-composting process: 3 months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dirty="0">
                <a:latin typeface="Arial" panose="020B0604020202020204" pitchFamily="34" charset="0"/>
              </a:rPr>
              <a:t>Turning </a:t>
            </a:r>
            <a:r>
              <a:rPr lang="en-ZA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 Air supply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20486" name="Picture 2" descr="https://lh4.googleusercontent.com/eyb_0qk217YwADgz0Q9iQH90OhMUS2joBks-skDdgpU6-X7YKMqrb58se7QTDyJpZBuRudEUPtr5RomO9ZJJ1WK1OCatbaHeB3nWOxAq8fTzvA1ZPBKiGry8Kb9Pc1PIPw">
            <a:extLst>
              <a:ext uri="{FF2B5EF4-FFF2-40B4-BE49-F238E27FC236}">
                <a16:creationId xmlns:a16="http://schemas.microsoft.com/office/drawing/2014/main" id="{E39C34AA-2B34-4FA9-9E59-732C9F3D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1" r="58987"/>
          <a:stretch>
            <a:fillRect/>
          </a:stretch>
        </p:blipFill>
        <p:spPr bwMode="auto">
          <a:xfrm>
            <a:off x="576724" y="2960688"/>
            <a:ext cx="533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34D102-B34F-4F0E-8EB4-FE35C274FC39}"/>
              </a:ext>
            </a:extLst>
          </p:cNvPr>
          <p:cNvSpPr txBox="1"/>
          <p:nvPr/>
        </p:nvSpPr>
        <p:spPr>
          <a:xfrm>
            <a:off x="1164099" y="2720975"/>
            <a:ext cx="35052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ym typeface="Wingdings" panose="05000000000000000000" pitchFamily="2" charset="2"/>
              </a:rPr>
              <a:t>Favour growth of micro-organism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ym typeface="Wingdings" panose="05000000000000000000" pitchFamily="2" charset="2"/>
              </a:rPr>
              <a:t>Prevent odours</a:t>
            </a:r>
            <a:endParaRPr lang="en-ZA" dirty="0"/>
          </a:p>
          <a:p>
            <a:pPr>
              <a:defRPr/>
            </a:pPr>
            <a:endParaRPr lang="en-ZA" dirty="0"/>
          </a:p>
        </p:txBody>
      </p:sp>
      <p:sp>
        <p:nvSpPr>
          <p:cNvPr id="20488" name="TextBox 10">
            <a:extLst>
              <a:ext uri="{FF2B5EF4-FFF2-40B4-BE49-F238E27FC236}">
                <a16:creationId xmlns:a16="http://schemas.microsoft.com/office/drawing/2014/main" id="{7FBEDAA8-D4BC-4956-9EA8-603EA699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24" y="4017963"/>
            <a:ext cx="42449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Turning schedule to be determined by YOU (trial and errors)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Recommendation: 3 to 6 turnings in total</a:t>
            </a: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288023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08B9F932-F39A-4E24-92A6-D7BD2D9CBF5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C034A5C-D306-4E42-BF47-53D8A61543EC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7" name="Title 1">
            <a:extLst>
              <a:ext uri="{FF2B5EF4-FFF2-40B4-BE49-F238E27FC236}">
                <a16:creationId xmlns:a16="http://schemas.microsoft.com/office/drawing/2014/main" id="{5BC3555F-7188-435A-8DAA-F376F3D6CDD9}"/>
              </a:ext>
            </a:extLst>
          </p:cNvPr>
          <p:cNvSpPr txBox="1">
            <a:spLocks/>
          </p:cNvSpPr>
          <p:nvPr/>
        </p:nvSpPr>
        <p:spPr bwMode="auto">
          <a:xfrm>
            <a:off x="2438400" y="65088"/>
            <a:ext cx="4038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Windrow turning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1508" name="Picture 7">
            <a:extLst>
              <a:ext uri="{FF2B5EF4-FFF2-40B4-BE49-F238E27FC236}">
                <a16:creationId xmlns:a16="http://schemas.microsoft.com/office/drawing/2014/main" id="{98500FAF-4F0C-4245-8F11-EE290F98C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284288"/>
            <a:ext cx="70770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146429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7C08CACC-A0F7-49EC-80FF-709E3F32BD6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6ACF89E-E24F-4DF4-97AF-977714E6DA09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2531" name="Title 1">
            <a:extLst>
              <a:ext uri="{FF2B5EF4-FFF2-40B4-BE49-F238E27FC236}">
                <a16:creationId xmlns:a16="http://schemas.microsoft.com/office/drawing/2014/main" id="{6D5AA20D-0F47-475E-9F17-806F57C883D4}"/>
              </a:ext>
            </a:extLst>
          </p:cNvPr>
          <p:cNvSpPr txBox="1">
            <a:spLocks/>
          </p:cNvSpPr>
          <p:nvPr/>
        </p:nvSpPr>
        <p:spPr bwMode="auto">
          <a:xfrm>
            <a:off x="-133350" y="10318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Evolution of a windrow: moisture and temperature</a:t>
            </a:r>
            <a:br>
              <a:rPr lang="en-ZA" altLang="en-US" sz="4000"/>
            </a:br>
            <a:r>
              <a:rPr lang="en-ZA" altLang="en-US" sz="2400" i="1"/>
              <a:t>User’s guide page 11 and 13</a:t>
            </a:r>
          </a:p>
        </p:txBody>
      </p:sp>
      <p:sp>
        <p:nvSpPr>
          <p:cNvPr id="22532" name="Title 1">
            <a:extLst>
              <a:ext uri="{FF2B5EF4-FFF2-40B4-BE49-F238E27FC236}">
                <a16:creationId xmlns:a16="http://schemas.microsoft.com/office/drawing/2014/main" id="{284A15A8-0A65-4910-9CFB-A2D67812BB13}"/>
              </a:ext>
            </a:extLst>
          </p:cNvPr>
          <p:cNvSpPr txBox="1">
            <a:spLocks/>
          </p:cNvSpPr>
          <p:nvPr/>
        </p:nvSpPr>
        <p:spPr bwMode="auto">
          <a:xfrm>
            <a:off x="192088" y="3121025"/>
            <a:ext cx="18970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400" b="1">
                <a:latin typeface="Arial" panose="020B0604020202020204" pitchFamily="34" charset="0"/>
              </a:rPr>
              <a:t>Moisture content </a:t>
            </a:r>
            <a:r>
              <a:rPr lang="en-ZA" altLang="en-US" sz="1400">
                <a:latin typeface="Arial" panose="020B0604020202020204" pitchFamily="34" charset="0"/>
              </a:rPr>
              <a:t>between 40 to 60% all throughout</a:t>
            </a:r>
            <a:r>
              <a:rPr lang="en-ZA" altLang="en-US" sz="1600">
                <a:latin typeface="Arial" panose="020B0604020202020204" pitchFamily="34" charset="0"/>
              </a:rPr>
              <a:t> </a:t>
            </a:r>
            <a:endParaRPr lang="en-ZA" altLang="en-US" sz="1600" i="1">
              <a:latin typeface="Arial" panose="020B0604020202020204" pitchFamily="34" charset="0"/>
            </a:endParaRPr>
          </a:p>
        </p:txBody>
      </p:sp>
      <p:pic>
        <p:nvPicPr>
          <p:cNvPr id="22533" name="Picture 8">
            <a:extLst>
              <a:ext uri="{FF2B5EF4-FFF2-40B4-BE49-F238E27FC236}">
                <a16:creationId xmlns:a16="http://schemas.microsoft.com/office/drawing/2014/main" id="{B295F27F-3B93-4DF6-BA24-F08FECBC4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2413"/>
            <a:ext cx="2047875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9">
            <a:extLst>
              <a:ext uri="{FF2B5EF4-FFF2-40B4-BE49-F238E27FC236}">
                <a16:creationId xmlns:a16="http://schemas.microsoft.com/office/drawing/2014/main" id="{AFD92BD2-823E-4239-AC12-284CAF3E53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90"/>
          <a:stretch>
            <a:fillRect/>
          </a:stretch>
        </p:blipFill>
        <p:spPr bwMode="auto">
          <a:xfrm>
            <a:off x="2378075" y="1462088"/>
            <a:ext cx="6308725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CAA548A-68E9-45FF-98BE-0C9221FE5BA0}"/>
              </a:ext>
            </a:extLst>
          </p:cNvPr>
          <p:cNvSpPr txBox="1">
            <a:spLocks/>
          </p:cNvSpPr>
          <p:nvPr/>
        </p:nvSpPr>
        <p:spPr bwMode="auto">
          <a:xfrm>
            <a:off x="1854200" y="5113338"/>
            <a:ext cx="68326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</a:rPr>
              <a:t>Temperature </a:t>
            </a:r>
            <a:r>
              <a:rPr lang="en-ZA" sz="1400" b="1" dirty="0">
                <a:latin typeface="Arial" panose="020B0604020202020204" pitchFamily="34" charset="0"/>
                <a:cs typeface="Arial" panose="020B0604020202020204" pitchFamily="34" charset="0"/>
              </a:rPr>
              <a:t>must not 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</a:rPr>
              <a:t>exceed 70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°C because it prevents microbiological activities.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0 to 1: 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around 65°C  favour rapid composting and kill weed seeds, insect larvae and pathogens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1 to 7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gradual decrease from 65°C to ambient temperature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7 to 12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stabilization at ambient temperature</a:t>
            </a:r>
          </a:p>
          <a:p>
            <a:pPr algn="l">
              <a:defRPr/>
            </a:pPr>
            <a:endParaRPr lang="en-ZA" sz="1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ZA" sz="1400" dirty="0">
              <a:sym typeface="Wingdings" panose="05000000000000000000" pitchFamily="2" charset="2"/>
            </a:endParaRPr>
          </a:p>
          <a:p>
            <a:pPr>
              <a:defRPr/>
            </a:pPr>
            <a:endParaRPr lang="en-ZA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6412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1ED941C8-9885-4243-8424-181F46484F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5092901-CD90-4608-AB8E-05B0A4294EC4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7FF423EE-B29E-4701-92AC-096C83F4BE8C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Maturation process</a:t>
            </a:r>
            <a:br>
              <a:rPr lang="en-ZA" altLang="en-US" sz="4000"/>
            </a:br>
            <a:r>
              <a:rPr lang="en-ZA" altLang="en-US" sz="3200" i="1"/>
              <a:t>User’s guide page 14</a:t>
            </a:r>
          </a:p>
        </p:txBody>
      </p:sp>
      <p:pic>
        <p:nvPicPr>
          <p:cNvPr id="23556" name="Picture 6">
            <a:extLst>
              <a:ext uri="{FF2B5EF4-FFF2-40B4-BE49-F238E27FC236}">
                <a16:creationId xmlns:a16="http://schemas.microsoft.com/office/drawing/2014/main" id="{FBC9108D-A7B2-44B8-81B2-8326FC2B8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1295400"/>
            <a:ext cx="4210050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7">
            <a:extLst>
              <a:ext uri="{FF2B5EF4-FFF2-40B4-BE49-F238E27FC236}">
                <a16:creationId xmlns:a16="http://schemas.microsoft.com/office/drawing/2014/main" id="{A001D947-1818-41AE-85BC-E37E6C97E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2286000"/>
            <a:ext cx="3505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Last turning: day 50</a:t>
            </a:r>
            <a:r>
              <a:rPr lang="en-ZA" altLang="en-US" sz="1800" baseline="30000">
                <a:latin typeface="Arial" panose="020B0604020202020204" pitchFamily="34" charset="0"/>
              </a:rPr>
              <a:t>th</a:t>
            </a:r>
            <a:r>
              <a:rPr lang="en-ZA" altLang="en-US" sz="180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Colour 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Dark brown (soil like)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Temperature  below 50</a:t>
            </a:r>
            <a:r>
              <a:rPr lang="en-ZA" altLang="en-US" sz="1800">
                <a:sym typeface="Wingdings" panose="05000000000000000000" pitchFamily="2" charset="2"/>
              </a:rPr>
              <a:t>°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C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Small insects and fungus (white stains) necessary to break down complex organic material</a:t>
            </a:r>
            <a:endParaRPr lang="en-ZA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754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21D30787-2316-487A-8D05-8BD2A22CAB5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4EA353F-438D-49CE-A93C-1BDA874D010C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4579" name="Title 1">
            <a:extLst>
              <a:ext uri="{FF2B5EF4-FFF2-40B4-BE49-F238E27FC236}">
                <a16:creationId xmlns:a16="http://schemas.microsoft.com/office/drawing/2014/main" id="{5F0F4B22-BDB4-4093-B902-4C402F65DEFA}"/>
              </a:ext>
            </a:extLst>
          </p:cNvPr>
          <p:cNvSpPr txBox="1">
            <a:spLocks/>
          </p:cNvSpPr>
          <p:nvPr/>
        </p:nvSpPr>
        <p:spPr bwMode="auto">
          <a:xfrm>
            <a:off x="1828800" y="585788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Mature compost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4580" name="Picture 6">
            <a:extLst>
              <a:ext uri="{FF2B5EF4-FFF2-40B4-BE49-F238E27FC236}">
                <a16:creationId xmlns:a16="http://schemas.microsoft.com/office/drawing/2014/main" id="{3FF917C1-C807-45AA-8F46-836868E6D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5715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7">
            <a:extLst>
              <a:ext uri="{FF2B5EF4-FFF2-40B4-BE49-F238E27FC236}">
                <a16:creationId xmlns:a16="http://schemas.microsoft.com/office/drawing/2014/main" id="{B21D87FD-A2E4-4E68-AD8B-97B2D3C58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20000" r="23334" b="34445"/>
          <a:stretch>
            <a:fillRect/>
          </a:stretch>
        </p:blipFill>
        <p:spPr bwMode="auto">
          <a:xfrm>
            <a:off x="0" y="171450"/>
            <a:ext cx="3821113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51377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5FC6733F-B2C4-45A6-AC72-E88E9AD4EE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AA8911B-0DC7-4653-BAAC-FF9EC3B59028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5603" name="Title 1">
            <a:extLst>
              <a:ext uri="{FF2B5EF4-FFF2-40B4-BE49-F238E27FC236}">
                <a16:creationId xmlns:a16="http://schemas.microsoft.com/office/drawing/2014/main" id="{62EB799C-AAD4-4378-A359-729BA7055EF1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Screening / storage and bagging</a:t>
            </a:r>
            <a:br>
              <a:rPr lang="en-ZA" altLang="en-US" sz="4000"/>
            </a:br>
            <a:r>
              <a:rPr lang="en-ZA" altLang="en-US" sz="3200" i="1"/>
              <a:t>User’s guide page 15</a:t>
            </a:r>
          </a:p>
        </p:txBody>
      </p:sp>
      <p:pic>
        <p:nvPicPr>
          <p:cNvPr id="25604" name="Picture 6">
            <a:extLst>
              <a:ext uri="{FF2B5EF4-FFF2-40B4-BE49-F238E27FC236}">
                <a16:creationId xmlns:a16="http://schemas.microsoft.com/office/drawing/2014/main" id="{4F042048-C3E9-4C03-9013-A75DC0AF9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293813"/>
            <a:ext cx="4078288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:a16="http://schemas.microsoft.com/office/drawing/2014/main" id="{83C9D039-DA9E-414A-BEB7-8567C23F90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0" y="3638550"/>
            <a:ext cx="4267200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8">
            <a:extLst>
              <a:ext uri="{FF2B5EF4-FFF2-40B4-BE49-F238E27FC236}">
                <a16:creationId xmlns:a16="http://schemas.microsoft.com/office/drawing/2014/main" id="{C3AE13DE-39B0-4D5F-9183-12CE7E20A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44780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Mature compost is screened onto the sieve (5 to 10mm mesh size)</a:t>
            </a:r>
          </a:p>
        </p:txBody>
      </p:sp>
      <p:sp>
        <p:nvSpPr>
          <p:cNvPr id="25607" name="TextBox 9">
            <a:extLst>
              <a:ext uri="{FF2B5EF4-FFF2-40B4-BE49-F238E27FC236}">
                <a16:creationId xmlns:a16="http://schemas.microsoft.com/office/drawing/2014/main" id="{8FA057DA-941C-4E10-A98F-606993A2F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778250"/>
            <a:ext cx="4114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Fine compost is stored in bulks or bags before selling.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Compost cannot be stored in bags more than 1 year (risk of dry-out)</a:t>
            </a:r>
          </a:p>
        </p:txBody>
      </p:sp>
      <p:sp>
        <p:nvSpPr>
          <p:cNvPr id="25608" name="TextBox 10">
            <a:extLst>
              <a:ext uri="{FF2B5EF4-FFF2-40B4-BE49-F238E27FC236}">
                <a16:creationId xmlns:a16="http://schemas.microsoft.com/office/drawing/2014/main" id="{672973F5-8C0D-4DFB-BD7B-CFE556412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238" y="2554288"/>
            <a:ext cx="342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Screening residue used to make a new windrow</a:t>
            </a:r>
          </a:p>
        </p:txBody>
      </p:sp>
    </p:spTree>
    <p:extLst>
      <p:ext uri="{BB962C8B-B14F-4D97-AF65-F5344CB8AC3E}">
        <p14:creationId xmlns:p14="http://schemas.microsoft.com/office/powerpoint/2010/main" val="59205547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>
            <a:extLst>
              <a:ext uri="{FF2B5EF4-FFF2-40B4-BE49-F238E27FC236}">
                <a16:creationId xmlns:a16="http://schemas.microsoft.com/office/drawing/2014/main" id="{8514FA3B-79D7-4767-8ED6-B3440FDA159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5E34289-5638-42B2-9C94-0C6497273C35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27" name="Title 1">
            <a:extLst>
              <a:ext uri="{FF2B5EF4-FFF2-40B4-BE49-F238E27FC236}">
                <a16:creationId xmlns:a16="http://schemas.microsoft.com/office/drawing/2014/main" id="{F41643AA-9EE9-43F4-A5FD-C2AD0BDDE9CE}"/>
              </a:ext>
            </a:extLst>
          </p:cNvPr>
          <p:cNvSpPr txBox="1">
            <a:spLocks/>
          </p:cNvSpPr>
          <p:nvPr/>
        </p:nvSpPr>
        <p:spPr bwMode="auto">
          <a:xfrm>
            <a:off x="1963738" y="301625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Screening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6628" name="Picture 6">
            <a:extLst>
              <a:ext uri="{FF2B5EF4-FFF2-40B4-BE49-F238E27FC236}">
                <a16:creationId xmlns:a16="http://schemas.microsoft.com/office/drawing/2014/main" id="{7FAC28BC-A04D-4297-BF1A-D8D5E9354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47788"/>
            <a:ext cx="63246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>
            <a:extLst>
              <a:ext uri="{FF2B5EF4-FFF2-40B4-BE49-F238E27FC236}">
                <a16:creationId xmlns:a16="http://schemas.microsoft.com/office/drawing/2014/main" id="{F081B697-058A-4ED4-8EFE-25D35C541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31763"/>
            <a:ext cx="36576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01015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>
            <a:extLst>
              <a:ext uri="{FF2B5EF4-FFF2-40B4-BE49-F238E27FC236}">
                <a16:creationId xmlns:a16="http://schemas.microsoft.com/office/drawing/2014/main" id="{8DB54EE5-5946-4F92-B66D-9102F084AA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AC75CA6A-F061-4311-B9CA-6A96948144F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71EFB8AF-4861-4A23-A38B-FFCA81CF5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8" y="0"/>
            <a:ext cx="9133122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569223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572EC9FD-DF37-4D04-8CEF-A1C3658B9FF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A84F6CA-7A58-4FED-9641-B36FF0A402E3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1" name="Title 1">
            <a:extLst>
              <a:ext uri="{FF2B5EF4-FFF2-40B4-BE49-F238E27FC236}">
                <a16:creationId xmlns:a16="http://schemas.microsoft.com/office/drawing/2014/main" id="{4C95B504-AA22-481A-96E2-93564DFB6962}"/>
              </a:ext>
            </a:extLst>
          </p:cNvPr>
          <p:cNvSpPr txBox="1">
            <a:spLocks/>
          </p:cNvSpPr>
          <p:nvPr/>
        </p:nvSpPr>
        <p:spPr bwMode="auto">
          <a:xfrm>
            <a:off x="1963738" y="301625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Bagging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7652" name="Picture 6">
            <a:extLst>
              <a:ext uri="{FF2B5EF4-FFF2-40B4-BE49-F238E27FC236}">
                <a16:creationId xmlns:a16="http://schemas.microsoft.com/office/drawing/2014/main" id="{9C3AE797-D3F5-4B2B-A104-2B191AFC1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08163"/>
            <a:ext cx="6473825" cy="42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>
            <a:extLst>
              <a:ext uri="{FF2B5EF4-FFF2-40B4-BE49-F238E27FC236}">
                <a16:creationId xmlns:a16="http://schemas.microsoft.com/office/drawing/2014/main" id="{AFD5C500-B456-41BB-8526-636D5A9430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1625"/>
            <a:ext cx="3570288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99554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4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id="{5F838A39-CA64-4C77-99CA-CE5E9D919E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ABC5F7F-A950-4153-8FF0-D3E80A3DC815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1A56AEA5-02FD-4FF8-83F0-AE9F0AB44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850" y="246856"/>
            <a:ext cx="4648200" cy="605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>
            <a:extLst>
              <a:ext uri="{FF2B5EF4-FFF2-40B4-BE49-F238E27FC236}">
                <a16:creationId xmlns:a16="http://schemas.microsoft.com/office/drawing/2014/main" id="{B2E33E03-F608-4C9D-906E-17C23F9A29A2}"/>
              </a:ext>
            </a:extLst>
          </p:cNvPr>
          <p:cNvSpPr txBox="1">
            <a:spLocks/>
          </p:cNvSpPr>
          <p:nvPr/>
        </p:nvSpPr>
        <p:spPr bwMode="auto">
          <a:xfrm>
            <a:off x="-2133600" y="2133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Keywords</a:t>
            </a:r>
            <a:br>
              <a:rPr lang="en-ZA" altLang="en-US" sz="4000"/>
            </a:br>
            <a:r>
              <a:rPr lang="en-ZA" altLang="en-US" sz="3200" i="1"/>
              <a:t>User’s guide page 4</a:t>
            </a:r>
          </a:p>
        </p:txBody>
      </p:sp>
    </p:spTree>
    <p:extLst>
      <p:ext uri="{BB962C8B-B14F-4D97-AF65-F5344CB8AC3E}">
        <p14:creationId xmlns:p14="http://schemas.microsoft.com/office/powerpoint/2010/main" val="316804342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907C151-2BF7-4529-B5C6-AED3E1E51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8229600" cy="1143000"/>
          </a:xfrm>
        </p:spPr>
        <p:txBody>
          <a:bodyPr/>
          <a:lstStyle/>
          <a:p>
            <a:r>
              <a:rPr lang="en-ZA" altLang="en-US" sz="4000" dirty="0"/>
              <a:t>Co-composting shed</a:t>
            </a:r>
            <a:br>
              <a:rPr lang="en-ZA" altLang="en-US" sz="4000" dirty="0"/>
            </a:br>
            <a:r>
              <a:rPr lang="en-ZA" altLang="en-US" sz="3200" i="1" dirty="0"/>
              <a:t>User’s guide page 4</a:t>
            </a:r>
          </a:p>
        </p:txBody>
      </p:sp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7E15810B-4CEE-4E90-ACF4-2F146F9CA7C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5A6F2FD-2645-4E1C-B59C-534AD1C28F9B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0891DF07-D95D-4F4E-AE08-3D6D81866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03" y="1371600"/>
            <a:ext cx="43656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C130A69-6C56-49F8-B53B-4F13A084DFE2}"/>
              </a:ext>
            </a:extLst>
          </p:cNvPr>
          <p:cNvSpPr txBox="1"/>
          <p:nvPr/>
        </p:nvSpPr>
        <p:spPr>
          <a:xfrm>
            <a:off x="5355103" y="2133600"/>
            <a:ext cx="335280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dirty="0"/>
              <a:t>3 Areas of 2 chambers each:</a:t>
            </a:r>
          </a:p>
          <a:p>
            <a:pPr>
              <a:defRPr/>
            </a:pPr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/>
              <a:t>Area 1: </a:t>
            </a:r>
            <a:r>
              <a:rPr lang="en-ZA" dirty="0"/>
              <a:t>offload and storage of raw material (waste and UDDT waste) and storage of mature compost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/>
              <a:t>Area 2 and 3: </a:t>
            </a:r>
            <a:r>
              <a:rPr lang="en-ZA" dirty="0"/>
              <a:t>co-composting process. 2 windrows maximum</a:t>
            </a:r>
          </a:p>
        </p:txBody>
      </p:sp>
    </p:spTree>
    <p:extLst>
      <p:ext uri="{BB962C8B-B14F-4D97-AF65-F5344CB8AC3E}">
        <p14:creationId xmlns:p14="http://schemas.microsoft.com/office/powerpoint/2010/main" val="111870114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0EEB700-94DC-4673-B356-E66E0D47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43" y="3256671"/>
            <a:ext cx="2376488" cy="1371600"/>
          </a:xfrm>
        </p:spPr>
        <p:txBody>
          <a:bodyPr/>
          <a:lstStyle/>
          <a:p>
            <a:r>
              <a:rPr lang="en-ZA" altLang="en-US" sz="2400" dirty="0"/>
              <a:t>Co-composting shed in </a:t>
            </a:r>
            <a:r>
              <a:rPr lang="en-ZA" altLang="en-US" sz="2400" dirty="0" err="1"/>
              <a:t>Oloolaiser</a:t>
            </a:r>
            <a:endParaRPr lang="en-ZA" altLang="en-US" sz="2400" dirty="0"/>
          </a:p>
        </p:txBody>
      </p:sp>
      <p:pic>
        <p:nvPicPr>
          <p:cNvPr id="12291" name="Content Placeholder 5">
            <a:extLst>
              <a:ext uri="{FF2B5EF4-FFF2-40B4-BE49-F238E27FC236}">
                <a16:creationId xmlns:a16="http://schemas.microsoft.com/office/drawing/2014/main" id="{2886E725-51F3-48F8-B8D6-06808CB08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852" y="346510"/>
            <a:ext cx="3847758" cy="2164915"/>
          </a:xfrm>
        </p:spPr>
      </p:pic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E2C13807-F39E-40B0-8FB8-A483A7440F6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B2BFD7C-8CBB-4D1D-A8D8-593E8A9A6CA3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2293" name="Picture 6">
            <a:extLst>
              <a:ext uri="{FF2B5EF4-FFF2-40B4-BE49-F238E27FC236}">
                <a16:creationId xmlns:a16="http://schemas.microsoft.com/office/drawing/2014/main" id="{E1C8D9C4-7AE9-4352-92D6-1080A57CC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19387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>
            <a:extLst>
              <a:ext uri="{FF2B5EF4-FFF2-40B4-BE49-F238E27FC236}">
                <a16:creationId xmlns:a16="http://schemas.microsoft.com/office/drawing/2014/main" id="{86C8D1E4-2F25-4A58-978E-43FFEFC52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655" y="367506"/>
            <a:ext cx="3812345" cy="214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82937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117827F-F22B-42FA-983A-82E91E326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228600"/>
            <a:ext cx="6686550" cy="914400"/>
          </a:xfrm>
        </p:spPr>
        <p:txBody>
          <a:bodyPr/>
          <a:lstStyle/>
          <a:p>
            <a:r>
              <a:rPr lang="en-ZA" altLang="en-US" sz="2800"/>
              <a:t>Co-composting shed in Benin (West Africa)</a:t>
            </a:r>
          </a:p>
        </p:txBody>
      </p:sp>
      <p:sp>
        <p:nvSpPr>
          <p:cNvPr id="13315" name="Slide Number Placeholder 4">
            <a:extLst>
              <a:ext uri="{FF2B5EF4-FFF2-40B4-BE49-F238E27FC236}">
                <a16:creationId xmlns:a16="http://schemas.microsoft.com/office/drawing/2014/main" id="{773901F3-D982-4FF8-BFD5-30EA0773031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712B06A-779B-450E-873D-84760040575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3316" name="Picture 5">
            <a:extLst>
              <a:ext uri="{FF2B5EF4-FFF2-40B4-BE49-F238E27FC236}">
                <a16:creationId xmlns:a16="http://schemas.microsoft.com/office/drawing/2014/main" id="{51265403-215A-4DAF-A51E-9B450637E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7" y="2130083"/>
            <a:ext cx="31623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>
            <a:extLst>
              <a:ext uri="{FF2B5EF4-FFF2-40B4-BE49-F238E27FC236}">
                <a16:creationId xmlns:a16="http://schemas.microsoft.com/office/drawing/2014/main" id="{4559044E-0683-4E72-89E6-2B98D70764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50" y="1450144"/>
            <a:ext cx="515620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70387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921685BC-DDE0-4CF0-94A0-37C9EC981B2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9DC0ADB-420B-4047-A6A5-87E7A221F565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39" name="Title 1">
            <a:extLst>
              <a:ext uri="{FF2B5EF4-FFF2-40B4-BE49-F238E27FC236}">
                <a16:creationId xmlns:a16="http://schemas.microsoft.com/office/drawing/2014/main" id="{015EB582-CCF6-452D-A1E9-AC6017DC5B92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Material for co-composting</a:t>
            </a:r>
            <a:br>
              <a:rPr lang="en-ZA" altLang="en-US" sz="4000"/>
            </a:br>
            <a:r>
              <a:rPr lang="en-ZA" altLang="en-US" sz="3200" i="1"/>
              <a:t>User’s guide page 5 and 6</a:t>
            </a:r>
          </a:p>
        </p:txBody>
      </p:sp>
      <p:pic>
        <p:nvPicPr>
          <p:cNvPr id="14340" name="Picture 7">
            <a:extLst>
              <a:ext uri="{FF2B5EF4-FFF2-40B4-BE49-F238E27FC236}">
                <a16:creationId xmlns:a16="http://schemas.microsoft.com/office/drawing/2014/main" id="{1F69BD59-6964-4ED8-A7CC-B41E2B4A1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/>
          <a:stretch>
            <a:fillRect/>
          </a:stretch>
        </p:blipFill>
        <p:spPr bwMode="auto">
          <a:xfrm>
            <a:off x="971550" y="1720850"/>
            <a:ext cx="39624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>
            <a:extLst>
              <a:ext uri="{FF2B5EF4-FFF2-40B4-BE49-F238E27FC236}">
                <a16:creationId xmlns:a16="http://schemas.microsoft.com/office/drawing/2014/main" id="{3FB71BD1-5A85-49A0-9163-84910F842F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1720850"/>
            <a:ext cx="3683000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9">
            <a:extLst>
              <a:ext uri="{FF2B5EF4-FFF2-40B4-BE49-F238E27FC236}">
                <a16:creationId xmlns:a16="http://schemas.microsoft.com/office/drawing/2014/main" id="{4C8C4E0E-96CD-4176-9319-D1B774299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89050"/>
            <a:ext cx="1123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b="1">
                <a:solidFill>
                  <a:srgbClr val="187223"/>
                </a:solidFill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14343" name="TextBox 10">
            <a:extLst>
              <a:ext uri="{FF2B5EF4-FFF2-40B4-BE49-F238E27FC236}">
                <a16:creationId xmlns:a16="http://schemas.microsoft.com/office/drawing/2014/main" id="{9E6317BE-6874-423C-940A-83347D8CF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265238"/>
            <a:ext cx="1123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b="1">
                <a:solidFill>
                  <a:srgbClr val="FF0000"/>
                </a:solidFill>
                <a:latin typeface="Arial" panose="020B0604020202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004386806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C2668855-48E5-4551-BDEE-7BE7060F744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74791A5-85B5-443A-AC08-37B5922A4BCE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FF139129-532E-4970-9026-1187544AFDD6}"/>
              </a:ext>
            </a:extLst>
          </p:cNvPr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Composition of a windrow</a:t>
            </a:r>
            <a:br>
              <a:rPr lang="en-ZA" altLang="en-US" sz="4000"/>
            </a:br>
            <a:r>
              <a:rPr lang="en-ZA" altLang="en-US" sz="3200" i="1"/>
              <a:t>User’s guide page 7 and 8</a:t>
            </a:r>
          </a:p>
        </p:txBody>
      </p:sp>
      <p:pic>
        <p:nvPicPr>
          <p:cNvPr id="15364" name="Picture 7">
            <a:extLst>
              <a:ext uri="{FF2B5EF4-FFF2-40B4-BE49-F238E27FC236}">
                <a16:creationId xmlns:a16="http://schemas.microsoft.com/office/drawing/2014/main" id="{27AD884A-C7F3-4064-865F-BC1644FA8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8" y="1295400"/>
            <a:ext cx="4881562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8">
            <a:extLst>
              <a:ext uri="{FF2B5EF4-FFF2-40B4-BE49-F238E27FC236}">
                <a16:creationId xmlns:a16="http://schemas.microsoft.com/office/drawing/2014/main" id="{31814B51-F740-45A3-A5B3-3F4057183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09800"/>
            <a:ext cx="3124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N = Nitrogen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 = Carbon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Nitrogen and Carbon is food for micro-organisms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0830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225143FA-10F9-47CF-9134-68EF86CF005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07A258F-3710-4CDC-B996-9A40E8A706E7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6387" name="Picture 8">
            <a:extLst>
              <a:ext uri="{FF2B5EF4-FFF2-40B4-BE49-F238E27FC236}">
                <a16:creationId xmlns:a16="http://schemas.microsoft.com/office/drawing/2014/main" id="{5F68CAD1-EF7F-4069-935D-B50312559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33" y="1735138"/>
            <a:ext cx="43434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0">
            <a:extLst>
              <a:ext uri="{FF2B5EF4-FFF2-40B4-BE49-F238E27FC236}">
                <a16:creationId xmlns:a16="http://schemas.microsoft.com/office/drawing/2014/main" id="{DC25BAE7-4B08-4AFB-B1AB-BDA2878E7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333" y="2286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itle 1">
            <a:extLst>
              <a:ext uri="{FF2B5EF4-FFF2-40B4-BE49-F238E27FC236}">
                <a16:creationId xmlns:a16="http://schemas.microsoft.com/office/drawing/2014/main" id="{CA3AD224-B288-47D7-810A-E090A1D507EC}"/>
              </a:ext>
            </a:extLst>
          </p:cNvPr>
          <p:cNvSpPr txBox="1">
            <a:spLocks/>
          </p:cNvSpPr>
          <p:nvPr/>
        </p:nvSpPr>
        <p:spPr bwMode="auto">
          <a:xfrm>
            <a:off x="-1612900" y="8096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 dirty="0"/>
              <a:t>Green waste</a:t>
            </a:r>
            <a:br>
              <a:rPr lang="en-ZA" altLang="en-US" sz="3200" dirty="0"/>
            </a:br>
            <a:r>
              <a:rPr lang="en-ZA" altLang="en-US" sz="2400" i="1" dirty="0"/>
              <a:t>Co-composting project in Benin</a:t>
            </a:r>
          </a:p>
        </p:txBody>
      </p:sp>
      <p:pic>
        <p:nvPicPr>
          <p:cNvPr id="16390" name="Picture 2" descr="Résultat de recherche d'images pour &quot;biodegradable waste&quot;">
            <a:extLst>
              <a:ext uri="{FF2B5EF4-FFF2-40B4-BE49-F238E27FC236}">
                <a16:creationId xmlns:a16="http://schemas.microsoft.com/office/drawing/2014/main" id="{E8D96D2E-5759-47C6-9F99-E3EF7D00B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333" y="3348038"/>
            <a:ext cx="39624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85359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383</Words>
  <Application>Microsoft Office PowerPoint</Application>
  <PresentationFormat>Bildschirmpräsentation (4:3)</PresentationFormat>
  <Paragraphs>88</Paragraphs>
  <Slides>22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 </vt:lpstr>
      <vt:lpstr>PowerPoint-Präsentation</vt:lpstr>
      <vt:lpstr>PowerPoint-Präsentation</vt:lpstr>
      <vt:lpstr>Co-composting shed User’s guide page 4</vt:lpstr>
      <vt:lpstr>Co-composting shed in Oloolaiser</vt:lpstr>
      <vt:lpstr>Co-composting shed in Benin (West Africa)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Pia Fischer</cp:lastModifiedBy>
  <cp:revision>3</cp:revision>
  <dcterms:created xsi:type="dcterms:W3CDTF">2017-07-24T09:02:33Z</dcterms:created>
  <dcterms:modified xsi:type="dcterms:W3CDTF">2017-08-04T05:15:53Z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855737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